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5" r:id="rId3"/>
    <p:sldId id="281" r:id="rId4"/>
    <p:sldId id="288" r:id="rId5"/>
    <p:sldId id="287" r:id="rId6"/>
    <p:sldId id="276" r:id="rId7"/>
    <p:sldId id="277" r:id="rId8"/>
    <p:sldId id="282" r:id="rId9"/>
    <p:sldId id="283" r:id="rId10"/>
    <p:sldId id="284" r:id="rId11"/>
    <p:sldId id="285" r:id="rId12"/>
    <p:sldId id="286" r:id="rId1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B5FB4A4-06F5-4CEC-AEF0-AC050626CC2A}"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C95455B-40F4-416F-8B9A-E24DDC006BEE}"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08EF90F-2943-45D5-86D0-1C3995D48C27}"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7E4BAAE-3879-4DE0-811B-AB9FFF4FDFA0}"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884AA19-D1BF-4AFE-B58B-A391A2091C2C}"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1D71253-3207-4E22-A9A8-14124D039C01}"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029C103-FF37-44B0-97D4-7114D4B9AE69}"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342C0FF-C96E-4F1F-8E52-A115AB39C088}"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EAD8ECBA-7005-4FB9-99E7-D0DFA87A81B9}"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DA1B1ED-8F1F-424E-A3E0-A80F65E8F98A}"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934D8CA-1F9A-419A-8F43-7A0A545CD497}"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E8A3D764-9F02-4138-AB01-149E02ACC1A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altLang="en-US" smtClean="0"/>
              <a:t>Types of headlines</a:t>
            </a:r>
          </a:p>
        </p:txBody>
      </p:sp>
      <p:sp>
        <p:nvSpPr>
          <p:cNvPr id="2051" name="Rectangle 3"/>
          <p:cNvSpPr>
            <a:spLocks noGrp="1" noChangeArrowheads="1"/>
          </p:cNvSpPr>
          <p:nvPr>
            <p:ph type="body" idx="1"/>
          </p:nvPr>
        </p:nvSpPr>
        <p:spPr>
          <a:xfrm>
            <a:off x="685800" y="1524000"/>
            <a:ext cx="7772400" cy="5029200"/>
          </a:xfrm>
        </p:spPr>
        <p:txBody>
          <a:bodyPr/>
          <a:lstStyle/>
          <a:p>
            <a:pPr eaLnBrk="1" hangingPunct="1"/>
            <a:endParaRPr lang="en-US" altLang="en-US" sz="2400" dirty="0" smtClean="0"/>
          </a:p>
          <a:p>
            <a:pPr eaLnBrk="1" hangingPunct="1"/>
            <a:r>
              <a:rPr lang="en-US" altLang="en-US" sz="2400" dirty="0" smtClean="0"/>
              <a:t>Banner Headline</a:t>
            </a:r>
          </a:p>
          <a:p>
            <a:pPr eaLnBrk="1" hangingPunct="1"/>
            <a:r>
              <a:rPr lang="en-US" altLang="en-US" sz="2400" dirty="0" smtClean="0"/>
              <a:t>Cross line Headline</a:t>
            </a:r>
          </a:p>
          <a:p>
            <a:pPr eaLnBrk="1" hangingPunct="1"/>
            <a:r>
              <a:rPr lang="en-US" altLang="en-US" sz="2400" dirty="0" smtClean="0"/>
              <a:t> Flush Left Headline</a:t>
            </a:r>
          </a:p>
          <a:p>
            <a:pPr eaLnBrk="1" hangingPunct="1"/>
            <a:r>
              <a:rPr lang="en-US" altLang="en-US" sz="2400" dirty="0" smtClean="0"/>
              <a:t>Inverted Pyramid Headline</a:t>
            </a:r>
          </a:p>
          <a:p>
            <a:pPr eaLnBrk="1" hangingPunct="1"/>
            <a:r>
              <a:rPr lang="en-US" altLang="en-US" sz="2400" dirty="0" smtClean="0"/>
              <a:t>Decks</a:t>
            </a:r>
          </a:p>
          <a:p>
            <a:pPr eaLnBrk="1" hangingPunct="1"/>
            <a:r>
              <a:rPr lang="en-US" altLang="en-US" sz="2400" dirty="0" smtClean="0"/>
              <a:t>Kickers</a:t>
            </a:r>
          </a:p>
          <a:p>
            <a:pPr eaLnBrk="1" hangingPunct="1"/>
            <a:r>
              <a:rPr lang="en-US" altLang="en-US" sz="2400" dirty="0" smtClean="0"/>
              <a:t>Subheads</a:t>
            </a:r>
          </a:p>
          <a:p>
            <a:pPr eaLnBrk="1" hangingPunct="1"/>
            <a:r>
              <a:rPr lang="en-US" altLang="en-US" sz="2400" dirty="0" smtClean="0"/>
              <a:t>Blurbs</a:t>
            </a:r>
          </a:p>
          <a:p>
            <a:pPr eaLnBrk="1" hangingPunct="1"/>
            <a:endParaRPr lang="en-US" altLang="en-US" sz="2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smtClean="0"/>
          </a:p>
        </p:txBody>
      </p:sp>
      <p:pic>
        <p:nvPicPr>
          <p:cNvPr id="6147" name="Content Placeholder 3" descr="twocolumndeck.pdf - Adobe Acrobat Pro"/>
          <p:cNvPicPr>
            <a:picLocks noGrp="1" noChangeAspect="1"/>
          </p:cNvPicPr>
          <p:nvPr>
            <p:ph idx="1"/>
          </p:nvPr>
        </p:nvPicPr>
        <p:blipFill>
          <a:blip r:embed="rId2"/>
          <a:srcRect l="4773" t="22810" r="3581" b="12184"/>
          <a:stretch>
            <a:fillRect/>
          </a:stretch>
        </p:blipFill>
        <p:spPr>
          <a:xfrm>
            <a:off x="695325" y="1171575"/>
            <a:ext cx="7315200" cy="469582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l" eaLnBrk="1" hangingPunct="1"/>
            <a:r>
              <a:rPr lang="en-US" altLang="en-US" smtClean="0"/>
              <a:t>Kicker/Shoulder</a:t>
            </a:r>
            <a:r>
              <a:rPr lang="en-US" altLang="en-US" dirty="0" smtClean="0"/>
              <a:t>	</a:t>
            </a:r>
          </a:p>
        </p:txBody>
      </p:sp>
      <p:sp>
        <p:nvSpPr>
          <p:cNvPr id="13315" name="Rectangle 3"/>
          <p:cNvSpPr>
            <a:spLocks noGrp="1" noChangeArrowheads="1"/>
          </p:cNvSpPr>
          <p:nvPr>
            <p:ph sz="half" idx="1"/>
          </p:nvPr>
        </p:nvSpPr>
        <p:spPr>
          <a:xfrm>
            <a:off x="685800" y="1981200"/>
            <a:ext cx="3276600" cy="3962400"/>
          </a:xfrm>
        </p:spPr>
        <p:txBody>
          <a:bodyPr/>
          <a:lstStyle/>
          <a:p>
            <a:pPr eaLnBrk="1" hangingPunct="1"/>
            <a:r>
              <a:rPr lang="en-US" altLang="en-US" dirty="0" smtClean="0"/>
              <a:t>Smaller head above main headline. Can be used to add additional information, tease. </a:t>
            </a:r>
          </a:p>
          <a:p>
            <a:pPr eaLnBrk="1" hangingPunct="1"/>
            <a:r>
              <a:rPr lang="en-US" altLang="en-US" dirty="0" smtClean="0"/>
              <a:t>Usually italicized, underlined or centered</a:t>
            </a:r>
            <a:endParaRPr lang="en-US" altLang="en-US" sz="1800" dirty="0" smtClean="0"/>
          </a:p>
          <a:p>
            <a:pPr eaLnBrk="1" hangingPunct="1"/>
            <a:endParaRPr lang="en-US" altLang="en-US" sz="1400" dirty="0" smtClean="0"/>
          </a:p>
        </p:txBody>
      </p:sp>
      <p:pic>
        <p:nvPicPr>
          <p:cNvPr id="5" name="Content Placeholder 4" descr="sssssss.gif"/>
          <p:cNvPicPr>
            <a:picLocks noGrp="1" noChangeAspect="1"/>
          </p:cNvPicPr>
          <p:nvPr>
            <p:ph sz="half" idx="2"/>
          </p:nvPr>
        </p:nvPicPr>
        <p:blipFill>
          <a:blip r:embed="rId2"/>
          <a:stretch>
            <a:fillRect/>
          </a:stretch>
        </p:blipFill>
        <p:spPr>
          <a:xfrm>
            <a:off x="4038600" y="1600200"/>
            <a:ext cx="4622302" cy="1959231"/>
          </a:xfrm>
        </p:spPr>
      </p:pic>
      <p:pic>
        <p:nvPicPr>
          <p:cNvPr id="8" name="Picture 7" descr="image138.jpg"/>
          <p:cNvPicPr>
            <a:picLocks noChangeAspect="1"/>
          </p:cNvPicPr>
          <p:nvPr/>
        </p:nvPicPr>
        <p:blipFill>
          <a:blip r:embed="rId3"/>
          <a:stretch>
            <a:fillRect/>
          </a:stretch>
        </p:blipFill>
        <p:spPr>
          <a:xfrm>
            <a:off x="4191000" y="4724400"/>
            <a:ext cx="4267200" cy="1179974"/>
          </a:xfrm>
          <a:prstGeom prst="rect">
            <a:avLst/>
          </a:prstGeom>
        </p:spPr>
      </p:pic>
      <p:sp>
        <p:nvSpPr>
          <p:cNvPr id="11" name="Oval Callout 10"/>
          <p:cNvSpPr/>
          <p:nvPr/>
        </p:nvSpPr>
        <p:spPr>
          <a:xfrm>
            <a:off x="4191000" y="3886200"/>
            <a:ext cx="1600200" cy="838200"/>
          </a:xfrm>
          <a:prstGeom prst="wedgeEllipseCallout">
            <a:avLst>
              <a:gd name="adj1" fmla="val -34772"/>
              <a:gd name="adj2" fmla="val 7098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419600" y="3962400"/>
            <a:ext cx="1219200" cy="461665"/>
          </a:xfrm>
          <a:prstGeom prst="rect">
            <a:avLst/>
          </a:prstGeom>
          <a:noFill/>
        </p:spPr>
        <p:txBody>
          <a:bodyPr wrap="square" rtlCol="0">
            <a:spAutoFit/>
          </a:bodyPr>
          <a:lstStyle/>
          <a:p>
            <a:r>
              <a:rPr lang="en-US" dirty="0" smtClean="0"/>
              <a:t>Kicker</a:t>
            </a:r>
            <a:endParaRPr lang="en-US" dirty="0"/>
          </a:p>
        </p:txBody>
      </p:sp>
      <p:sp>
        <p:nvSpPr>
          <p:cNvPr id="15" name="Oval Callout 14"/>
          <p:cNvSpPr/>
          <p:nvPr/>
        </p:nvSpPr>
        <p:spPr>
          <a:xfrm>
            <a:off x="7543800" y="533400"/>
            <a:ext cx="1600200" cy="838200"/>
          </a:xfrm>
          <a:prstGeom prst="wedgeEllipseCallout">
            <a:avLst>
              <a:gd name="adj1" fmla="val -7066"/>
              <a:gd name="adj2" fmla="val 15473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696200" y="914400"/>
            <a:ext cx="1143000" cy="461665"/>
          </a:xfrm>
          <a:prstGeom prst="rect">
            <a:avLst/>
          </a:prstGeom>
          <a:noFill/>
        </p:spPr>
        <p:txBody>
          <a:bodyPr wrap="square" rtlCol="0">
            <a:spAutoFit/>
          </a:bodyPr>
          <a:lstStyle/>
          <a:p>
            <a:r>
              <a:rPr lang="en-US" dirty="0" smtClean="0"/>
              <a:t>Kicker</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400" y="304800"/>
            <a:ext cx="7772400" cy="533400"/>
          </a:xfrm>
        </p:spPr>
        <p:txBody>
          <a:bodyPr/>
          <a:lstStyle/>
          <a:p>
            <a:pPr algn="l" eaLnBrk="1" hangingPunct="1"/>
            <a:r>
              <a:rPr lang="en-US" altLang="en-US" dirty="0" smtClean="0"/>
              <a:t>Subheads</a:t>
            </a:r>
          </a:p>
        </p:txBody>
      </p:sp>
      <p:sp>
        <p:nvSpPr>
          <p:cNvPr id="15363" name="Rectangle 3"/>
          <p:cNvSpPr>
            <a:spLocks noGrp="1" noChangeArrowheads="1"/>
          </p:cNvSpPr>
          <p:nvPr>
            <p:ph sz="half" idx="1"/>
          </p:nvPr>
        </p:nvSpPr>
        <p:spPr>
          <a:xfrm>
            <a:off x="685800" y="1066800"/>
            <a:ext cx="3810000" cy="5029200"/>
          </a:xfrm>
        </p:spPr>
        <p:txBody>
          <a:bodyPr/>
          <a:lstStyle/>
          <a:p>
            <a:pPr eaLnBrk="1" hangingPunct="1"/>
            <a:r>
              <a:rPr lang="en-US" altLang="en-US" dirty="0" smtClean="0"/>
              <a:t>Used to break up long stories</a:t>
            </a:r>
          </a:p>
        </p:txBody>
      </p:sp>
      <p:pic>
        <p:nvPicPr>
          <p:cNvPr id="5" name="Content Placeholder 4" descr="aaaaa.jpg.gif"/>
          <p:cNvPicPr>
            <a:picLocks noGrp="1" noChangeAspect="1"/>
          </p:cNvPicPr>
          <p:nvPr>
            <p:ph sz="half" idx="2"/>
          </p:nvPr>
        </p:nvPicPr>
        <p:blipFill>
          <a:blip r:embed="rId2"/>
          <a:stretch>
            <a:fillRect/>
          </a:stretch>
        </p:blipFill>
        <p:spPr>
          <a:xfrm>
            <a:off x="304800" y="2133600"/>
            <a:ext cx="8839200" cy="2587479"/>
          </a:xfrm>
        </p:spPr>
      </p:pic>
      <p:sp>
        <p:nvSpPr>
          <p:cNvPr id="6" name="Curved Right Arrow 5"/>
          <p:cNvSpPr/>
          <p:nvPr/>
        </p:nvSpPr>
        <p:spPr>
          <a:xfrm>
            <a:off x="0" y="4038600"/>
            <a:ext cx="685800" cy="2209800"/>
          </a:xfrm>
          <a:prstGeom prst="curvedRightArrow">
            <a:avLst>
              <a:gd name="adj1" fmla="val 25000"/>
              <a:gd name="adj2" fmla="val 4457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685800" y="6248400"/>
            <a:ext cx="2514600" cy="369332"/>
          </a:xfrm>
          <a:prstGeom prst="rect">
            <a:avLst/>
          </a:prstGeom>
          <a:noFill/>
        </p:spPr>
        <p:txBody>
          <a:bodyPr wrap="square" rtlCol="0">
            <a:spAutoFit/>
          </a:bodyPr>
          <a:lstStyle/>
          <a:p>
            <a:r>
              <a:rPr lang="en-US" sz="1800" b="1" u="sng" dirty="0" smtClean="0">
                <a:solidFill>
                  <a:srgbClr val="92D050"/>
                </a:solidFill>
              </a:rPr>
              <a:t>Example of Subheads</a:t>
            </a:r>
            <a:endParaRPr lang="en-US" sz="1800" b="1" u="sng" dirty="0">
              <a:solidFill>
                <a:srgbClr val="92D05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81000"/>
            <a:ext cx="7772400" cy="5715000"/>
          </a:xfrm>
        </p:spPr>
        <p:txBody>
          <a:bodyPr/>
          <a:lstStyle/>
          <a:p>
            <a:r>
              <a:rPr lang="en-US" b="1" dirty="0" smtClean="0">
                <a:solidFill>
                  <a:schemeClr val="tx1"/>
                </a:solidFill>
                <a:latin typeface="+mn-lt"/>
                <a:ea typeface="+mn-ea"/>
                <a:cs typeface="+mn-cs"/>
              </a:rPr>
              <a:t>Banner Headline</a:t>
            </a:r>
          </a:p>
          <a:p>
            <a:r>
              <a:rPr lang="en-US" sz="2400" dirty="0" smtClean="0">
                <a:solidFill>
                  <a:schemeClr val="tx1"/>
                </a:solidFill>
                <a:latin typeface="+mn-lt"/>
                <a:ea typeface="+mn-ea"/>
                <a:cs typeface="+mn-cs"/>
              </a:rPr>
              <a:t>The journalism industry is highly competitive, and attracting the attention of the readers, viewers or listeners is the most important thing. The audience should have a reason for choosing a particular newspaper, television channel or radio station.</a:t>
            </a:r>
          </a:p>
          <a:p>
            <a:r>
              <a:rPr lang="en-US" sz="2400" dirty="0" smtClean="0">
                <a:solidFill>
                  <a:schemeClr val="tx1"/>
                </a:solidFill>
                <a:latin typeface="+mn-lt"/>
                <a:ea typeface="+mn-ea"/>
                <a:cs typeface="+mn-cs"/>
              </a:rPr>
              <a:t> Headlines play an important role in attracting attention, especially in print media. </a:t>
            </a:r>
            <a:r>
              <a:rPr lang="en-US" sz="2400" b="1" u="sng" dirty="0" smtClean="0">
                <a:solidFill>
                  <a:schemeClr val="tx1"/>
                </a:solidFill>
                <a:latin typeface="+mn-lt"/>
                <a:ea typeface="+mn-ea"/>
                <a:cs typeface="+mn-cs"/>
              </a:rPr>
              <a:t>Banner headlines are words printed in extra large letters across the top of the front page of the newspaper on extremely important stories; </a:t>
            </a:r>
            <a:r>
              <a:rPr lang="en-US" sz="2400" dirty="0" smtClean="0">
                <a:solidFill>
                  <a:schemeClr val="tx1"/>
                </a:solidFill>
                <a:latin typeface="+mn-lt"/>
                <a:ea typeface="+mn-ea"/>
                <a:cs typeface="+mn-cs"/>
              </a:rPr>
              <a:t>they are not used frequently, but when they are used, they have significant impact.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Banner.png"/>
          <p:cNvPicPr>
            <a:picLocks noGrp="1" noChangeAspect="1"/>
          </p:cNvPicPr>
          <p:nvPr>
            <p:ph sz="half" idx="1"/>
          </p:nvPr>
        </p:nvPicPr>
        <p:blipFill>
          <a:blip r:embed="rId2"/>
          <a:stretch>
            <a:fillRect/>
          </a:stretch>
        </p:blipFill>
        <p:spPr>
          <a:xfrm>
            <a:off x="0" y="1981200"/>
            <a:ext cx="4634494" cy="3363941"/>
          </a:xfrm>
        </p:spPr>
      </p:pic>
      <p:pic>
        <p:nvPicPr>
          <p:cNvPr id="9" name="Content Placeholder 8" descr="toplesshead_wide-a88be68b86260e8bff223aa7845de2730ba0637f.jpg"/>
          <p:cNvPicPr>
            <a:picLocks noGrp="1" noChangeAspect="1"/>
          </p:cNvPicPr>
          <p:nvPr>
            <p:ph sz="half" idx="2"/>
          </p:nvPr>
        </p:nvPicPr>
        <p:blipFill>
          <a:blip r:embed="rId3"/>
          <a:stretch>
            <a:fillRect/>
          </a:stretch>
        </p:blipFill>
        <p:spPr>
          <a:xfrm>
            <a:off x="4572000" y="762000"/>
            <a:ext cx="3810000" cy="4273469"/>
          </a:xfrm>
        </p:spPr>
      </p:pic>
      <p:cxnSp>
        <p:nvCxnSpPr>
          <p:cNvPr id="11" name="Straight Arrow Connector 10"/>
          <p:cNvCxnSpPr/>
          <p:nvPr/>
        </p:nvCxnSpPr>
        <p:spPr>
          <a:xfrm rot="5400000" flipH="1" flipV="1">
            <a:off x="1371600" y="1828800"/>
            <a:ext cx="1676400" cy="762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V="1">
            <a:off x="3771900" y="1485900"/>
            <a:ext cx="1143000" cy="914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90600" y="685800"/>
            <a:ext cx="3200400" cy="830997"/>
          </a:xfrm>
          <a:prstGeom prst="rect">
            <a:avLst/>
          </a:prstGeom>
          <a:noFill/>
        </p:spPr>
        <p:txBody>
          <a:bodyPr wrap="square" rtlCol="0">
            <a:spAutoFit/>
          </a:bodyPr>
          <a:lstStyle/>
          <a:p>
            <a:r>
              <a:rPr lang="en-US" dirty="0" smtClean="0"/>
              <a:t>Examples of Banner Headlines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Page001.jpg"/>
          <p:cNvPicPr>
            <a:picLocks noGrp="1" noChangeAspect="1"/>
          </p:cNvPicPr>
          <p:nvPr>
            <p:ph idx="1"/>
          </p:nvPr>
        </p:nvPicPr>
        <p:blipFill>
          <a:blip r:embed="rId2"/>
          <a:stretch>
            <a:fillRect/>
          </a:stretch>
        </p:blipFill>
        <p:spPr>
          <a:xfrm>
            <a:off x="2133600" y="305361"/>
            <a:ext cx="5486400" cy="6324039"/>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52400"/>
            <a:ext cx="3810000" cy="5943600"/>
          </a:xfrm>
        </p:spPr>
        <p:txBody>
          <a:bodyPr/>
          <a:lstStyle/>
          <a:p>
            <a:r>
              <a:rPr lang="en-US" sz="2000" b="1" dirty="0" smtClean="0">
                <a:solidFill>
                  <a:schemeClr val="tx1"/>
                </a:solidFill>
                <a:latin typeface="+mn-lt"/>
                <a:ea typeface="+mn-ea"/>
                <a:cs typeface="+mn-cs"/>
              </a:rPr>
              <a:t>Flush Left Headline</a:t>
            </a:r>
          </a:p>
          <a:p>
            <a:pPr>
              <a:buNone/>
            </a:pPr>
            <a:r>
              <a:rPr lang="en-US" sz="2000" dirty="0" smtClean="0">
                <a:solidFill>
                  <a:schemeClr val="tx1"/>
                </a:solidFill>
                <a:latin typeface="+mn-lt"/>
                <a:ea typeface="+mn-ea"/>
                <a:cs typeface="+mn-cs"/>
              </a:rPr>
              <a:t>This is one of the more modern headline forms in use. It consists of two or three lines of headline, each one set flush left to the left side of the space. The design is simple and allows freedom in writing the headline. No rules govern the writing of the flush left headline; however a uniform style for better results is generally adopted. This type of headline is popular because it is easy to write, allows flexibility in unit count and provides a feeling of airiness to the page with the white space.</a:t>
            </a:r>
          </a:p>
        </p:txBody>
      </p:sp>
      <p:pic>
        <p:nvPicPr>
          <p:cNvPr id="9" name="Content Placeholder 8" descr="align1.png"/>
          <p:cNvPicPr>
            <a:picLocks noGrp="1" noChangeAspect="1"/>
          </p:cNvPicPr>
          <p:nvPr>
            <p:ph sz="half" idx="2"/>
          </p:nvPr>
        </p:nvPicPr>
        <p:blipFill>
          <a:blip r:embed="rId2"/>
          <a:stretch>
            <a:fillRect/>
          </a:stretch>
        </p:blipFill>
        <p:spPr>
          <a:xfrm>
            <a:off x="4495800" y="685800"/>
            <a:ext cx="3810000" cy="1828800"/>
          </a:xfrm>
        </p:spPr>
      </p:pic>
      <p:pic>
        <p:nvPicPr>
          <p:cNvPr id="10" name="Picture 9" descr="14130_157_11.jpg"/>
          <p:cNvPicPr>
            <a:picLocks noChangeAspect="1"/>
          </p:cNvPicPr>
          <p:nvPr/>
        </p:nvPicPr>
        <p:blipFill>
          <a:blip r:embed="rId3"/>
          <a:stretch>
            <a:fillRect/>
          </a:stretch>
        </p:blipFill>
        <p:spPr>
          <a:xfrm>
            <a:off x="4876800" y="2819400"/>
            <a:ext cx="3124200" cy="2495550"/>
          </a:xfrm>
          <a:prstGeom prst="rect">
            <a:avLst/>
          </a:prstGeom>
        </p:spPr>
      </p:pic>
      <p:sp>
        <p:nvSpPr>
          <p:cNvPr id="12" name="Curved Left Arrow 11"/>
          <p:cNvSpPr/>
          <p:nvPr/>
        </p:nvSpPr>
        <p:spPr>
          <a:xfrm>
            <a:off x="7696200" y="3048000"/>
            <a:ext cx="1295400" cy="3429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4953000" y="6019800"/>
            <a:ext cx="2743200" cy="307777"/>
          </a:xfrm>
          <a:prstGeom prst="rect">
            <a:avLst/>
          </a:prstGeom>
          <a:noFill/>
        </p:spPr>
        <p:txBody>
          <a:bodyPr wrap="square" rtlCol="0">
            <a:spAutoFit/>
          </a:bodyPr>
          <a:lstStyle/>
          <a:p>
            <a:r>
              <a:rPr lang="en-US" sz="1400" b="1" u="sng" dirty="0" smtClean="0"/>
              <a:t>Example of Flush Left Headline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228600"/>
            <a:ext cx="3810000" cy="6477000"/>
          </a:xfrm>
        </p:spPr>
        <p:txBody>
          <a:bodyPr/>
          <a:lstStyle/>
          <a:p>
            <a:r>
              <a:rPr lang="en-US" sz="1800" b="1" dirty="0" smtClean="0">
                <a:solidFill>
                  <a:schemeClr val="tx1"/>
                </a:solidFill>
                <a:latin typeface="+mn-lt"/>
                <a:ea typeface="+mn-ea"/>
                <a:cs typeface="+mn-cs"/>
              </a:rPr>
              <a:t>Inverted Pyramid Headline</a:t>
            </a:r>
          </a:p>
          <a:p>
            <a:pPr>
              <a:buNone/>
            </a:pPr>
            <a:r>
              <a:rPr lang="en-US" sz="1800" dirty="0" smtClean="0">
                <a:solidFill>
                  <a:schemeClr val="tx1"/>
                </a:solidFill>
                <a:latin typeface="+mn-lt"/>
                <a:ea typeface="+mn-ea"/>
                <a:cs typeface="+mn-cs"/>
              </a:rPr>
              <a:t>There are distinct advantages to using the inverted pyramid headline style for news writing. People often are in a rush and seldom have time to read every word of a story. The advantage of the inverted pyramid headline is that it concentrates on presenting pertinent facts first. With inverted pyramid stories, the most important information goes in the first paragraph, and the less important information follows to the very end of the story. The inverted pyramid headline generally consists of three lines -- the first runs across the column and the other two lines are shorter than the first line. The headline is created from the informative facts presented at the start of the story, giving the reader the most important points quickly.</a:t>
            </a:r>
          </a:p>
        </p:txBody>
      </p:sp>
      <p:pic>
        <p:nvPicPr>
          <p:cNvPr id="6" name="Content Placeholder 5" descr="haaretz 26-12-11.JPG"/>
          <p:cNvPicPr>
            <a:picLocks noGrp="1" noChangeAspect="1"/>
          </p:cNvPicPr>
          <p:nvPr>
            <p:ph sz="half" idx="2"/>
          </p:nvPr>
        </p:nvPicPr>
        <p:blipFill>
          <a:blip r:embed="rId2"/>
          <a:stretch>
            <a:fillRect/>
          </a:stretch>
        </p:blipFill>
        <p:spPr>
          <a:xfrm>
            <a:off x="4572000" y="609600"/>
            <a:ext cx="4267200" cy="405384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228600"/>
            <a:ext cx="3810000" cy="5867400"/>
          </a:xfrm>
        </p:spPr>
        <p:txBody>
          <a:bodyPr/>
          <a:lstStyle/>
          <a:p>
            <a:r>
              <a:rPr lang="en-US" sz="1800" b="1" dirty="0" smtClean="0">
                <a:solidFill>
                  <a:schemeClr val="tx1"/>
                </a:solidFill>
                <a:latin typeface="+mn-lt"/>
                <a:ea typeface="+mn-ea"/>
                <a:cs typeface="+mn-cs"/>
              </a:rPr>
              <a:t>Cross-Line Headline</a:t>
            </a:r>
          </a:p>
          <a:p>
            <a:r>
              <a:rPr lang="en-US" sz="1800" dirty="0" smtClean="0">
                <a:solidFill>
                  <a:schemeClr val="tx1"/>
                </a:solidFill>
                <a:latin typeface="+mn-lt"/>
                <a:ea typeface="+mn-ea"/>
                <a:cs typeface="+mn-cs"/>
              </a:rPr>
              <a:t>The cross-line headline is quite similar to a banner headline. </a:t>
            </a:r>
            <a:r>
              <a:rPr lang="en-US" sz="1800" b="1" u="sng" dirty="0" smtClean="0">
                <a:solidFill>
                  <a:schemeClr val="tx1"/>
                </a:solidFill>
                <a:latin typeface="+mn-lt"/>
                <a:ea typeface="+mn-ea"/>
                <a:cs typeface="+mn-cs"/>
              </a:rPr>
              <a:t>While it is a large headline, it does not span the entire width of the page, but it does run across all the columns of the story it pertains to. </a:t>
            </a:r>
            <a:r>
              <a:rPr lang="en-US" sz="1800" dirty="0" smtClean="0">
                <a:solidFill>
                  <a:schemeClr val="tx1"/>
                </a:solidFill>
                <a:latin typeface="+mn-lt"/>
                <a:ea typeface="+mn-ea"/>
                <a:cs typeface="+mn-cs"/>
              </a:rPr>
              <a:t>The cross-line headline is one of the simplest types of headlines, consisting of a single line and one or most often more columns in width. It can run flush on both sides of the paper or it can have the words centered over the columns. This type of headline is generally used when there is more than one column for a story and to produce a formal look.</a:t>
            </a:r>
          </a:p>
        </p:txBody>
      </p:sp>
      <p:pic>
        <p:nvPicPr>
          <p:cNvPr id="8" name="Content Placeholder 7" descr="image130.jpg"/>
          <p:cNvPicPr>
            <a:picLocks noGrp="1" noChangeAspect="1"/>
          </p:cNvPicPr>
          <p:nvPr>
            <p:ph sz="half" idx="2"/>
          </p:nvPr>
        </p:nvPicPr>
        <p:blipFill>
          <a:blip r:embed="rId2"/>
          <a:stretch>
            <a:fillRect/>
          </a:stretch>
        </p:blipFill>
        <p:spPr>
          <a:xfrm>
            <a:off x="4648200" y="1905000"/>
            <a:ext cx="4235706" cy="1848979"/>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Decks</a:t>
            </a:r>
          </a:p>
        </p:txBody>
      </p:sp>
      <p:sp>
        <p:nvSpPr>
          <p:cNvPr id="4099" name="Rectangle 3"/>
          <p:cNvSpPr>
            <a:spLocks noGrp="1" noChangeArrowheads="1"/>
          </p:cNvSpPr>
          <p:nvPr>
            <p:ph type="body" idx="1"/>
          </p:nvPr>
        </p:nvSpPr>
        <p:spPr/>
        <p:txBody>
          <a:bodyPr/>
          <a:lstStyle/>
          <a:p>
            <a:pPr eaLnBrk="1" hangingPunct="1"/>
            <a:r>
              <a:rPr lang="en-US" altLang="en-US" sz="2800" dirty="0" smtClean="0"/>
              <a:t>The </a:t>
            </a:r>
            <a:r>
              <a:rPr lang="en-US" altLang="en-US" sz="2800" b="1" dirty="0" smtClean="0"/>
              <a:t>deck</a:t>
            </a:r>
            <a:r>
              <a:rPr lang="en-US" altLang="en-US" sz="2800" dirty="0" smtClean="0"/>
              <a:t> is one or more lines of text (usually not more than 3 depending on column width) found between the headline and the body of the article. </a:t>
            </a:r>
          </a:p>
          <a:p>
            <a:pPr eaLnBrk="1" hangingPunct="1"/>
            <a:r>
              <a:rPr lang="en-US" altLang="en-US" sz="2800" dirty="0" smtClean="0"/>
              <a:t>Can be one column, two column, or full column width</a:t>
            </a:r>
          </a:p>
          <a:p>
            <a:pPr eaLnBrk="1" hangingPunct="1"/>
            <a:r>
              <a:rPr lang="en-US" altLang="en-US" sz="2000" dirty="0" smtClean="0"/>
              <a:t>Multi-deck headlines must offer typographic contrast: if the main headline is bold, then the decks should be lighter in weight; a Roman main headline may be accompanied by decks set in Italics. Lately, many newspapers have opted to colorize decks.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en-US" smtClean="0"/>
          </a:p>
        </p:txBody>
      </p:sp>
      <p:pic>
        <p:nvPicPr>
          <p:cNvPr id="5123" name="Content Placeholder 3" descr="SKMBT_C25214092913160.pdf - Mozilla Firefox"/>
          <p:cNvPicPr>
            <a:picLocks noGrp="1" noChangeAspect="1"/>
          </p:cNvPicPr>
          <p:nvPr>
            <p:ph idx="1"/>
          </p:nvPr>
        </p:nvPicPr>
        <p:blipFill>
          <a:blip r:embed="rId2"/>
          <a:srcRect/>
          <a:stretch>
            <a:fillRect/>
          </a:stretch>
        </p:blipFill>
        <p:spPr>
          <a:xfrm>
            <a:off x="647700" y="884237"/>
            <a:ext cx="7346950" cy="5668963"/>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3300"/>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4335</TotalTime>
  <Words>610</Words>
  <Application>Microsoft Office PowerPoint</Application>
  <PresentationFormat>On-screen Show (4:3)</PresentationFormat>
  <Paragraphs>33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Design</vt:lpstr>
      <vt:lpstr>Types of headlines</vt:lpstr>
      <vt:lpstr>Slide 2</vt:lpstr>
      <vt:lpstr>Slide 3</vt:lpstr>
      <vt:lpstr>Slide 4</vt:lpstr>
      <vt:lpstr>Slide 5</vt:lpstr>
      <vt:lpstr>Slide 6</vt:lpstr>
      <vt:lpstr>Slide 7</vt:lpstr>
      <vt:lpstr>Decks</vt:lpstr>
      <vt:lpstr>Slide 9</vt:lpstr>
      <vt:lpstr>Slide 10</vt:lpstr>
      <vt:lpstr>Kicker/Shoulder </vt:lpstr>
      <vt:lpstr>Subheads</vt:lpstr>
    </vt:vector>
  </TitlesOfParts>
  <Company>Purdue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headlines</dc:title>
  <dc:creator>Jane Natt</dc:creator>
  <cp:lastModifiedBy>Windows User</cp:lastModifiedBy>
  <cp:revision>40</cp:revision>
  <dcterms:created xsi:type="dcterms:W3CDTF">2003-01-10T14:12:00Z</dcterms:created>
  <dcterms:modified xsi:type="dcterms:W3CDTF">2020-02-14T11:02:27Z</dcterms:modified>
</cp:coreProperties>
</file>